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</p:sldIdLst>
  <p:sldSz cx="9144000" cy="9144000"/>
  <p:notesSz cx="6797675" cy="9928225"/>
  <p:defaultTextStyle>
    <a:defPPr>
      <a:defRPr lang="en-US"/>
    </a:defPPr>
    <a:lvl1pPr marL="0" algn="l" defTabSz="1045013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1pPr>
    <a:lvl2pPr marL="522507" algn="l" defTabSz="1045013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2pPr>
    <a:lvl3pPr marL="1045013" algn="l" defTabSz="1045013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3pPr>
    <a:lvl4pPr marL="1567520" algn="l" defTabSz="1045013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4pPr>
    <a:lvl5pPr marL="2090026" algn="l" defTabSz="1045013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5pPr>
    <a:lvl6pPr marL="2612533" algn="l" defTabSz="1045013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6pPr>
    <a:lvl7pPr marL="3135039" algn="l" defTabSz="1045013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7pPr>
    <a:lvl8pPr marL="3657546" algn="l" defTabSz="1045013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8pPr>
    <a:lvl9pPr marL="4180051" algn="l" defTabSz="1045013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34587" autoAdjust="0"/>
    <p:restoredTop sz="94680" autoAdjust="0"/>
  </p:normalViewPr>
  <p:slideViewPr>
    <p:cSldViewPr>
      <p:cViewPr varScale="1">
        <p:scale>
          <a:sx n="81" d="100"/>
          <a:sy n="81" d="100"/>
        </p:scale>
        <p:origin x="2130" y="78"/>
      </p:cViewPr>
      <p:guideLst>
        <p:guide orient="horz" pos="288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1" y="2840568"/>
            <a:ext cx="7772400" cy="196003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5181600"/>
            <a:ext cx="6400801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225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4501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675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9002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61253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1350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65754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18005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366185"/>
            <a:ext cx="2057399" cy="780203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66185"/>
            <a:ext cx="6019800" cy="780203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4" y="5875867"/>
            <a:ext cx="7772400" cy="181610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4" y="3875618"/>
            <a:ext cx="7772400" cy="2000249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22507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2pPr>
            <a:lvl3pPr marL="1045013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6752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9002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61253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13503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65754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18005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4038600" cy="6034618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133600"/>
            <a:ext cx="4038600" cy="6034618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046816"/>
            <a:ext cx="4040189" cy="853017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22507" indent="0">
              <a:buNone/>
              <a:defRPr sz="2200" b="1"/>
            </a:lvl2pPr>
            <a:lvl3pPr marL="1045013" indent="0">
              <a:buNone/>
              <a:defRPr sz="2100" b="1"/>
            </a:lvl3pPr>
            <a:lvl4pPr marL="1567520" indent="0">
              <a:buNone/>
              <a:defRPr sz="1800" b="1"/>
            </a:lvl4pPr>
            <a:lvl5pPr marL="2090026" indent="0">
              <a:buNone/>
              <a:defRPr sz="1800" b="1"/>
            </a:lvl5pPr>
            <a:lvl6pPr marL="2612533" indent="0">
              <a:buNone/>
              <a:defRPr sz="1800" b="1"/>
            </a:lvl6pPr>
            <a:lvl7pPr marL="3135039" indent="0">
              <a:buNone/>
              <a:defRPr sz="1800" b="1"/>
            </a:lvl7pPr>
            <a:lvl8pPr marL="3657546" indent="0">
              <a:buNone/>
              <a:defRPr sz="1800" b="1"/>
            </a:lvl8pPr>
            <a:lvl9pPr marL="4180051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899834"/>
            <a:ext cx="4040189" cy="5268384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1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2046816"/>
            <a:ext cx="4041775" cy="853017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22507" indent="0">
              <a:buNone/>
              <a:defRPr sz="2200" b="1"/>
            </a:lvl2pPr>
            <a:lvl3pPr marL="1045013" indent="0">
              <a:buNone/>
              <a:defRPr sz="2100" b="1"/>
            </a:lvl3pPr>
            <a:lvl4pPr marL="1567520" indent="0">
              <a:buNone/>
              <a:defRPr sz="1800" b="1"/>
            </a:lvl4pPr>
            <a:lvl5pPr marL="2090026" indent="0">
              <a:buNone/>
              <a:defRPr sz="1800" b="1"/>
            </a:lvl5pPr>
            <a:lvl6pPr marL="2612533" indent="0">
              <a:buNone/>
              <a:defRPr sz="1800" b="1"/>
            </a:lvl6pPr>
            <a:lvl7pPr marL="3135039" indent="0">
              <a:buNone/>
              <a:defRPr sz="1800" b="1"/>
            </a:lvl7pPr>
            <a:lvl8pPr marL="3657546" indent="0">
              <a:buNone/>
              <a:defRPr sz="1800" b="1"/>
            </a:lvl8pPr>
            <a:lvl9pPr marL="4180051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899834"/>
            <a:ext cx="4041775" cy="5268384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1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10/18/2023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10/18/2023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10/18/2023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364068"/>
            <a:ext cx="3008314" cy="154940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364068"/>
            <a:ext cx="5111750" cy="7804151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913467"/>
            <a:ext cx="3008314" cy="6254751"/>
          </a:xfrm>
        </p:spPr>
        <p:txBody>
          <a:bodyPr/>
          <a:lstStyle>
            <a:lvl1pPr marL="0" indent="0">
              <a:buNone/>
              <a:defRPr sz="1600"/>
            </a:lvl1pPr>
            <a:lvl2pPr marL="522507" indent="0">
              <a:buNone/>
              <a:defRPr sz="1300"/>
            </a:lvl2pPr>
            <a:lvl3pPr marL="1045013" indent="0">
              <a:buNone/>
              <a:defRPr sz="1200"/>
            </a:lvl3pPr>
            <a:lvl4pPr marL="1567520" indent="0">
              <a:buNone/>
              <a:defRPr sz="1000"/>
            </a:lvl4pPr>
            <a:lvl5pPr marL="2090026" indent="0">
              <a:buNone/>
              <a:defRPr sz="1000"/>
            </a:lvl5pPr>
            <a:lvl6pPr marL="2612533" indent="0">
              <a:buNone/>
              <a:defRPr sz="1000"/>
            </a:lvl6pPr>
            <a:lvl7pPr marL="3135039" indent="0">
              <a:buNone/>
              <a:defRPr sz="1000"/>
            </a:lvl7pPr>
            <a:lvl8pPr marL="3657546" indent="0">
              <a:buNone/>
              <a:defRPr sz="1000"/>
            </a:lvl8pPr>
            <a:lvl9pPr marL="4180051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9" y="6400801"/>
            <a:ext cx="5486400" cy="75565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9" y="817035"/>
            <a:ext cx="5486400" cy="5486400"/>
          </a:xfrm>
        </p:spPr>
        <p:txBody>
          <a:bodyPr/>
          <a:lstStyle>
            <a:lvl1pPr marL="0" indent="0">
              <a:buNone/>
              <a:defRPr sz="3600"/>
            </a:lvl1pPr>
            <a:lvl2pPr marL="522507" indent="0">
              <a:buNone/>
              <a:defRPr sz="3100"/>
            </a:lvl2pPr>
            <a:lvl3pPr marL="1045013" indent="0">
              <a:buNone/>
              <a:defRPr sz="2700"/>
            </a:lvl3pPr>
            <a:lvl4pPr marL="1567520" indent="0">
              <a:buNone/>
              <a:defRPr sz="2200"/>
            </a:lvl4pPr>
            <a:lvl5pPr marL="2090026" indent="0">
              <a:buNone/>
              <a:defRPr sz="2200"/>
            </a:lvl5pPr>
            <a:lvl6pPr marL="2612533" indent="0">
              <a:buNone/>
              <a:defRPr sz="2200"/>
            </a:lvl6pPr>
            <a:lvl7pPr marL="3135039" indent="0">
              <a:buNone/>
              <a:defRPr sz="2200"/>
            </a:lvl7pPr>
            <a:lvl8pPr marL="3657546" indent="0">
              <a:buNone/>
              <a:defRPr sz="2200"/>
            </a:lvl8pPr>
            <a:lvl9pPr marL="4180051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9" y="7156451"/>
            <a:ext cx="5486400" cy="1073150"/>
          </a:xfrm>
        </p:spPr>
        <p:txBody>
          <a:bodyPr/>
          <a:lstStyle>
            <a:lvl1pPr marL="0" indent="0">
              <a:buNone/>
              <a:defRPr sz="1600"/>
            </a:lvl1pPr>
            <a:lvl2pPr marL="522507" indent="0">
              <a:buNone/>
              <a:defRPr sz="1300"/>
            </a:lvl2pPr>
            <a:lvl3pPr marL="1045013" indent="0">
              <a:buNone/>
              <a:defRPr sz="1200"/>
            </a:lvl3pPr>
            <a:lvl4pPr marL="1567520" indent="0">
              <a:buNone/>
              <a:defRPr sz="1000"/>
            </a:lvl4pPr>
            <a:lvl5pPr marL="2090026" indent="0">
              <a:buNone/>
              <a:defRPr sz="1000"/>
            </a:lvl5pPr>
            <a:lvl6pPr marL="2612533" indent="0">
              <a:buNone/>
              <a:defRPr sz="1000"/>
            </a:lvl6pPr>
            <a:lvl7pPr marL="3135039" indent="0">
              <a:buNone/>
              <a:defRPr sz="1000"/>
            </a:lvl7pPr>
            <a:lvl8pPr marL="3657546" indent="0">
              <a:buNone/>
              <a:defRPr sz="1000"/>
            </a:lvl8pPr>
            <a:lvl9pPr marL="4180051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66185"/>
            <a:ext cx="8229601" cy="1524000"/>
          </a:xfrm>
          <a:prstGeom prst="rect">
            <a:avLst/>
          </a:prstGeom>
        </p:spPr>
        <p:txBody>
          <a:bodyPr vert="horz" lIns="104502" tIns="52250" rIns="104502" bIns="5225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133600"/>
            <a:ext cx="8229601" cy="6034618"/>
          </a:xfrm>
          <a:prstGeom prst="rect">
            <a:avLst/>
          </a:prstGeom>
        </p:spPr>
        <p:txBody>
          <a:bodyPr vert="horz" lIns="104502" tIns="52250" rIns="104502" bIns="5225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1" y="8475135"/>
            <a:ext cx="2133600" cy="486834"/>
          </a:xfrm>
          <a:prstGeom prst="rect">
            <a:avLst/>
          </a:prstGeom>
        </p:spPr>
        <p:txBody>
          <a:bodyPr vert="horz" lIns="104502" tIns="52250" rIns="104502" bIns="52250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1" y="8475135"/>
            <a:ext cx="2895599" cy="486834"/>
          </a:xfrm>
          <a:prstGeom prst="rect">
            <a:avLst/>
          </a:prstGeom>
        </p:spPr>
        <p:txBody>
          <a:bodyPr vert="horz" lIns="104502" tIns="52250" rIns="104502" bIns="52250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8475135"/>
            <a:ext cx="2133600" cy="486834"/>
          </a:xfrm>
          <a:prstGeom prst="rect">
            <a:avLst/>
          </a:prstGeom>
        </p:spPr>
        <p:txBody>
          <a:bodyPr vert="horz" lIns="104502" tIns="52250" rIns="104502" bIns="52250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45013" rtl="0" eaLnBrk="1" latinLnBrk="0" hangingPunct="1">
        <a:spcBef>
          <a:spcPct val="0"/>
        </a:spcBef>
        <a:buNone/>
        <a:defRPr sz="51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91880" indent="-391880" algn="l" defTabSz="1045013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49073" indent="-326566" algn="l" defTabSz="1045013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306266" indent="-261254" algn="l" defTabSz="1045013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72" indent="-261254" algn="l" defTabSz="1045013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351279" indent="-261254" algn="l" defTabSz="1045013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73786" indent="-261254" algn="l" defTabSz="1045013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96292" indent="-261254" algn="l" defTabSz="1045013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918799" indent="-261254" algn="l" defTabSz="1045013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441305" indent="-261254" algn="l" defTabSz="1045013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45013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22507" algn="l" defTabSz="1045013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45013" algn="l" defTabSz="1045013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567520" algn="l" defTabSz="1045013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090026" algn="l" defTabSz="1045013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12533" algn="l" defTabSz="1045013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35039" algn="l" defTabSz="1045013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657546" algn="l" defTabSz="1045013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180051" algn="l" defTabSz="1045013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mailto:personal@apacansb.ro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D:\my stuff\design\CROSSLINE\APA CANAL\sablon angajare - aditabil\apa-canal-sablon-angajare1a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25928" y="0"/>
            <a:ext cx="9304564" cy="93045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4451" y="1408066"/>
            <a:ext cx="5265098" cy="1908268"/>
          </a:xfrm>
        </p:spPr>
        <p:txBody>
          <a:bodyPr>
            <a:normAutofit/>
          </a:bodyPr>
          <a:lstStyle/>
          <a:p>
            <a:pPr algn="l"/>
            <a:r>
              <a:rPr lang="vi-VN" sz="32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Angaj</a:t>
            </a:r>
            <a:r>
              <a:rPr lang="ro-RO" sz="32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ă</a:t>
            </a:r>
            <a:r>
              <a:rPr lang="en-US" sz="32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 </a:t>
            </a:r>
            <a:r>
              <a:rPr lang="en-US" sz="3200" b="1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pentru</a:t>
            </a:r>
            <a:r>
              <a:rPr lang="en-US" sz="32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</a:p>
          <a:p>
            <a:pPr algn="l"/>
            <a:r>
              <a:rPr lang="ro-RO" sz="32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Centru Rășinari</a:t>
            </a:r>
            <a:r>
              <a:rPr lang="en-US" sz="32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</a:p>
          <a:p>
            <a:pPr algn="l"/>
            <a:r>
              <a:rPr lang="ro-RO" sz="3200" b="1" i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o-RO" sz="2800" b="1" dirty="0">
                <a:solidFill>
                  <a:schemeClr val="bg1"/>
                </a:solidFill>
                <a:effectLst/>
                <a:latin typeface="+mj-lt"/>
                <a:ea typeface="Times New Roman" panose="02020603050405020304" pitchFamily="18" charset="0"/>
              </a:rPr>
              <a:t>Instalator apă canal– 1 post</a:t>
            </a:r>
            <a:endParaRPr lang="ro-RO" sz="2800" b="1" dirty="0">
              <a:solidFill>
                <a:schemeClr val="bg1"/>
              </a:solidFill>
              <a:latin typeface="+mj-lt"/>
              <a:cs typeface="Calibri" panose="020F0502020204030204" pitchFamily="34" charset="0"/>
            </a:endParaRPr>
          </a:p>
        </p:txBody>
      </p:sp>
      <p:sp>
        <p:nvSpPr>
          <p:cNvPr id="7" name="Subtitle 2"/>
          <p:cNvSpPr txBox="1">
            <a:spLocks/>
          </p:cNvSpPr>
          <p:nvPr/>
        </p:nvSpPr>
        <p:spPr>
          <a:xfrm>
            <a:off x="1066800" y="6781800"/>
            <a:ext cx="1816100" cy="1524000"/>
          </a:xfrm>
          <a:prstGeom prst="rect">
            <a:avLst/>
          </a:prstGeom>
        </p:spPr>
        <p:txBody>
          <a:bodyPr vert="horz" lIns="104502" tIns="52250" rIns="104502" bIns="52250" rtlCol="0">
            <a:normAutofit/>
          </a:bodyPr>
          <a:lstStyle>
            <a:lvl1pPr marL="0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3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22507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3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045013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567520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90026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612533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3135039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657546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4180051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it-IT" sz="16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TIPUL POSTULUI</a:t>
            </a:r>
          </a:p>
          <a:p>
            <a:pPr algn="l"/>
            <a:r>
              <a:rPr lang="ro-RO" sz="1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Norma întreagă</a:t>
            </a:r>
          </a:p>
        </p:txBody>
      </p:sp>
      <p:sp>
        <p:nvSpPr>
          <p:cNvPr id="8" name="Subtitle 2"/>
          <p:cNvSpPr txBox="1">
            <a:spLocks/>
          </p:cNvSpPr>
          <p:nvPr/>
        </p:nvSpPr>
        <p:spPr>
          <a:xfrm>
            <a:off x="3581400" y="6781800"/>
            <a:ext cx="2057400" cy="1524000"/>
          </a:xfrm>
          <a:prstGeom prst="rect">
            <a:avLst/>
          </a:prstGeom>
        </p:spPr>
        <p:txBody>
          <a:bodyPr vert="horz" lIns="104502" tIns="52250" rIns="104502" bIns="52250" rtlCol="0">
            <a:normAutofit/>
          </a:bodyPr>
          <a:lstStyle>
            <a:lvl1pPr marL="0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3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22507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3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045013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567520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90026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612533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3135039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657546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4180051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ro-RO" sz="16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LOCAȚIA</a:t>
            </a:r>
            <a:endParaRPr lang="it-IT" sz="1600" b="1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l"/>
            <a:r>
              <a:rPr lang="en-US" sz="16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Activitatea</a:t>
            </a:r>
            <a:r>
              <a:rPr lang="en-US" sz="1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acestui</a:t>
            </a:r>
            <a:r>
              <a:rPr lang="en-US" sz="1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job se </a:t>
            </a:r>
            <a:r>
              <a:rPr lang="en-US" sz="16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va</a:t>
            </a:r>
            <a:r>
              <a:rPr lang="en-US" sz="1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desfasura</a:t>
            </a:r>
            <a:r>
              <a:rPr lang="en-US" sz="1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o-RO" sz="1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 cadrul Centru Rășinari</a:t>
            </a:r>
          </a:p>
        </p:txBody>
      </p:sp>
      <p:sp>
        <p:nvSpPr>
          <p:cNvPr id="9" name="Subtitle 2"/>
          <p:cNvSpPr txBox="1">
            <a:spLocks/>
          </p:cNvSpPr>
          <p:nvPr/>
        </p:nvSpPr>
        <p:spPr>
          <a:xfrm>
            <a:off x="6324600" y="6781800"/>
            <a:ext cx="2438400" cy="1600200"/>
          </a:xfrm>
          <a:prstGeom prst="rect">
            <a:avLst/>
          </a:prstGeom>
        </p:spPr>
        <p:txBody>
          <a:bodyPr vert="horz" lIns="104502" tIns="52250" rIns="104502" bIns="52250" rtlCol="0">
            <a:normAutofit/>
          </a:bodyPr>
          <a:lstStyle>
            <a:lvl1pPr marL="0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3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22507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3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045013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567520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90026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612533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3135039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657546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4180051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ro-RO" sz="21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PREZENȚA</a:t>
            </a:r>
            <a:endParaRPr lang="it-IT" sz="2100" b="1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l"/>
            <a:r>
              <a:rPr lang="en-US" sz="18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Jobul</a:t>
            </a:r>
            <a:r>
              <a:rPr lang="en-US" sz="1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necesit</a:t>
            </a:r>
            <a:r>
              <a:rPr lang="ro-RO" sz="1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ă</a:t>
            </a:r>
            <a:r>
              <a:rPr lang="en-US" sz="1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prezen</a:t>
            </a:r>
            <a:r>
              <a:rPr lang="ro-RO" sz="1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ț</a:t>
            </a:r>
            <a:r>
              <a:rPr lang="en-US" sz="1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 </a:t>
            </a:r>
            <a:r>
              <a:rPr lang="en-US" sz="18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fizic</a:t>
            </a:r>
            <a:r>
              <a:rPr lang="ro-RO" sz="1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ă</a:t>
            </a:r>
            <a:r>
              <a:rPr lang="en-US" sz="1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la </a:t>
            </a:r>
            <a:r>
              <a:rPr lang="en-US" sz="18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locul</a:t>
            </a:r>
            <a:r>
              <a:rPr lang="en-US" sz="1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de </a:t>
            </a:r>
            <a:r>
              <a:rPr lang="en-US" sz="18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munc</a:t>
            </a:r>
            <a:r>
              <a:rPr lang="ro-RO" sz="1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ă</a:t>
            </a:r>
            <a:r>
              <a:rPr lang="en-US" sz="1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ro-RO" sz="18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0" name="Subtitle 2"/>
          <p:cNvSpPr txBox="1">
            <a:spLocks/>
          </p:cNvSpPr>
          <p:nvPr/>
        </p:nvSpPr>
        <p:spPr>
          <a:xfrm>
            <a:off x="533400" y="8610600"/>
            <a:ext cx="2133600" cy="381000"/>
          </a:xfrm>
          <a:prstGeom prst="rect">
            <a:avLst/>
          </a:prstGeom>
        </p:spPr>
        <p:txBody>
          <a:bodyPr vert="horz" lIns="104502" tIns="52250" rIns="104502" bIns="52250" rtlCol="0">
            <a:normAutofit/>
          </a:bodyPr>
          <a:lstStyle>
            <a:lvl1pPr marL="0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3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22507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3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045013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567520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90026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612533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3135039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657546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4180051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it-IT" sz="16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0269.962 int 166</a:t>
            </a:r>
            <a:r>
              <a:rPr lang="ro-RO" sz="16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; 117</a:t>
            </a:r>
            <a:endParaRPr lang="ro-RO" sz="16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1" name="Subtitle 2"/>
          <p:cNvSpPr txBox="1">
            <a:spLocks/>
          </p:cNvSpPr>
          <p:nvPr/>
        </p:nvSpPr>
        <p:spPr>
          <a:xfrm>
            <a:off x="6172200" y="8621486"/>
            <a:ext cx="2438400" cy="381000"/>
          </a:xfrm>
          <a:prstGeom prst="rect">
            <a:avLst/>
          </a:prstGeom>
        </p:spPr>
        <p:txBody>
          <a:bodyPr vert="horz" lIns="104502" tIns="52250" rIns="104502" bIns="52250" rtlCol="0">
            <a:normAutofit/>
          </a:bodyPr>
          <a:lstStyle>
            <a:lvl1pPr marL="0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3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22507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3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045013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567520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90026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612533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3135039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657546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4180051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it-IT" sz="16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personal@apacansb.ro</a:t>
            </a:r>
            <a:endParaRPr lang="ro-RO" sz="16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5108058F-B177-4C82-B3A2-7F4BEDE31D6D}"/>
              </a:ext>
            </a:extLst>
          </p:cNvPr>
          <p:cNvSpPr txBox="1"/>
          <p:nvPr/>
        </p:nvSpPr>
        <p:spPr>
          <a:xfrm>
            <a:off x="228600" y="3171127"/>
            <a:ext cx="5210546" cy="227754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endParaRPr lang="ro-RO" sz="16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ro-RO" sz="1600" b="1" dirty="0">
                <a:latin typeface="Calibri" panose="020F0502020204030204" pitchFamily="34" charset="0"/>
                <a:cs typeface="Calibri" panose="020F0502020204030204" pitchFamily="34" charset="0"/>
              </a:rPr>
              <a:t>EXPERIENȚA NECESARĂ</a:t>
            </a:r>
            <a:r>
              <a:rPr lang="en-US" sz="1600" b="1" dirty="0"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  <a:endParaRPr lang="ro-RO" sz="16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vi-VN" sz="14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Pentru acest post ne dorim candidați care au </a:t>
            </a:r>
            <a:r>
              <a:rPr lang="ro-RO" sz="14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următoarea</a:t>
            </a:r>
            <a:r>
              <a:rPr lang="vi-VN" sz="14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pregătire profesională:</a:t>
            </a:r>
            <a:endParaRPr lang="en-US" sz="14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742950" lvl="1" indent="-285750">
              <a:buFont typeface="Times RO"/>
              <a:buChar char="-"/>
              <a:tabLst>
                <a:tab pos="1143000" algn="l"/>
              </a:tabLst>
            </a:pPr>
            <a:r>
              <a:rPr lang="ro-RO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calificare in meseria de instalator/</a:t>
            </a:r>
            <a:r>
              <a:rPr lang="ro-RO" sz="16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lacatus</a:t>
            </a:r>
            <a:r>
              <a:rPr lang="ro-RO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mecanic;</a:t>
            </a:r>
          </a:p>
          <a:p>
            <a:pPr marL="742950" lvl="1" indent="-285750">
              <a:buFont typeface="Times RO"/>
              <a:buChar char="-"/>
              <a:tabLst>
                <a:tab pos="1143000" algn="l"/>
              </a:tabLst>
            </a:pPr>
            <a:r>
              <a:rPr lang="ro-RO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calificare/</a:t>
            </a:r>
            <a:r>
              <a:rPr lang="ro-RO" sz="16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experienţă</a:t>
            </a:r>
            <a:r>
              <a:rPr lang="ro-RO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in sudura -constituie avantaj</a:t>
            </a:r>
          </a:p>
          <a:p>
            <a:pPr marL="457200" lvl="1">
              <a:tabLst>
                <a:tab pos="1143000" algn="l"/>
              </a:tabLst>
            </a:pPr>
            <a:r>
              <a:rPr lang="ro-RO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   apt pentru munca la </a:t>
            </a:r>
            <a:r>
              <a:rPr lang="ro-RO" sz="16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inaltime</a:t>
            </a:r>
            <a:r>
              <a:rPr lang="ro-RO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742950" lvl="1" indent="-285750">
              <a:buFont typeface="Times RO"/>
              <a:buChar char="-"/>
              <a:tabLst>
                <a:tab pos="1143000" algn="l"/>
              </a:tabLst>
            </a:pPr>
            <a:r>
              <a:rPr lang="ro-RO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alte calificări constituie avantaj(sudor, strungar)</a:t>
            </a:r>
          </a:p>
          <a:p>
            <a:pPr marL="0" indent="0">
              <a:buNone/>
            </a:pPr>
            <a:endParaRPr lang="ro-RO" sz="18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447206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D:\my stuff\design\CROSSLINE\APA CANAL\sablon angajare - aditabil\apa-canal-sablon-angajare3a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3999" cy="9144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1676400"/>
            <a:ext cx="4648201" cy="4495800"/>
          </a:xfrm>
        </p:spPr>
        <p:txBody>
          <a:bodyPr>
            <a:normAutofit fontScale="47500" lnSpcReduction="20000"/>
          </a:bodyPr>
          <a:lstStyle/>
          <a:p>
            <a:pPr marL="0" indent="0">
              <a:buNone/>
            </a:pPr>
            <a:endParaRPr lang="ro-RO" sz="28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en-US" sz="33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OFERIM</a:t>
            </a:r>
            <a:r>
              <a:rPr lang="ro-RO" sz="33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</a:p>
          <a:p>
            <a:pPr marL="0" indent="0">
              <a:buNone/>
            </a:pPr>
            <a:r>
              <a:rPr lang="en-US" sz="33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-</a:t>
            </a:r>
            <a:r>
              <a:rPr lang="ro-RO" sz="33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</a:t>
            </a:r>
            <a:r>
              <a:rPr lang="en-US" sz="33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 job </a:t>
            </a:r>
            <a:r>
              <a:rPr lang="en-US" sz="33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stabil</a:t>
            </a:r>
            <a:r>
              <a:rPr lang="en-US" sz="33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ro-RO" sz="33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3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tichete</a:t>
            </a:r>
            <a:r>
              <a:rPr lang="en-US" sz="33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de masa, </a:t>
            </a:r>
            <a:r>
              <a:rPr lang="en-US" sz="33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tichete</a:t>
            </a:r>
            <a:r>
              <a:rPr lang="en-US" sz="33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3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cadou</a:t>
            </a:r>
            <a:r>
              <a:rPr lang="en-US" sz="33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prime de merit;</a:t>
            </a:r>
            <a:r>
              <a:rPr lang="ro-RO" sz="33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en-US" sz="33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en-US" sz="33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-</a:t>
            </a:r>
            <a:r>
              <a:rPr lang="ro-RO" sz="33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3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training </a:t>
            </a:r>
            <a:r>
              <a:rPr lang="ro-RO" sz="33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î</a:t>
            </a:r>
            <a:r>
              <a:rPr lang="en-US" sz="33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 </a:t>
            </a:r>
            <a:r>
              <a:rPr lang="en-US" sz="33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perioada</a:t>
            </a:r>
            <a:r>
              <a:rPr lang="en-US" sz="33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de </a:t>
            </a:r>
            <a:r>
              <a:rPr lang="en-US" sz="33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acomodare</a:t>
            </a:r>
            <a:r>
              <a:rPr lang="en-US" sz="33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33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alte</a:t>
            </a:r>
            <a:r>
              <a:rPr lang="en-US" sz="33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3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beneficii</a:t>
            </a:r>
            <a:r>
              <a:rPr lang="en-US" sz="33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o-RO" sz="33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î</a:t>
            </a:r>
            <a:r>
              <a:rPr lang="en-US" sz="33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 </a:t>
            </a:r>
            <a:r>
              <a:rPr lang="en-US" sz="33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func</a:t>
            </a:r>
            <a:r>
              <a:rPr lang="ro-RO" sz="33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ț</a:t>
            </a:r>
            <a:r>
              <a:rPr lang="en-US" sz="33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ie</a:t>
            </a:r>
            <a:r>
              <a:rPr lang="en-US" sz="33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de </a:t>
            </a:r>
            <a:r>
              <a:rPr lang="en-US" sz="33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specificul</a:t>
            </a:r>
            <a:r>
              <a:rPr lang="en-US" sz="33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3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postului</a:t>
            </a:r>
            <a:r>
              <a:rPr lang="en-US" sz="33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33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sporuri</a:t>
            </a:r>
            <a:r>
              <a:rPr lang="en-US" sz="33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3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acordate</a:t>
            </a:r>
            <a:r>
              <a:rPr lang="en-US" sz="33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conform </a:t>
            </a:r>
            <a:r>
              <a:rPr lang="en-US" sz="33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Contractului</a:t>
            </a:r>
            <a:r>
              <a:rPr lang="en-US" sz="33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3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Colectiv</a:t>
            </a:r>
            <a:r>
              <a:rPr lang="en-US" sz="33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de </a:t>
            </a:r>
            <a:r>
              <a:rPr lang="en-US" sz="33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Munca</a:t>
            </a:r>
            <a:endParaRPr lang="ro-RO" sz="33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ro-RO" sz="33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ro-RO" sz="33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ro-RO" sz="3300" b="1" i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</a:t>
            </a:r>
            <a:r>
              <a:rPr lang="vi-VN" sz="3300" b="1" i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espre Apă Canal Sibiu</a:t>
            </a:r>
            <a:r>
              <a:rPr lang="en-US" sz="3300" b="1" i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SA</a:t>
            </a:r>
          </a:p>
          <a:p>
            <a:pPr marL="0" indent="0">
              <a:buNone/>
            </a:pPr>
            <a:r>
              <a:rPr lang="vi-VN" sz="33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Apă Canal Sibiu este al doilea operator regional cu activitate inter-județeană din România. În prezent aria de operare a societății „Apă Canal</a:t>
            </a:r>
            <a:r>
              <a:rPr lang="ro-RO" sz="33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Sibiu SA</a:t>
            </a:r>
            <a:r>
              <a:rPr lang="vi-VN" sz="33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’’ cuprinde 29 de localități cu o populație deservită de peste 290.000 locuitori</a:t>
            </a:r>
            <a:r>
              <a:rPr lang="ro-RO" sz="33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r>
              <a:rPr lang="vi-VN" sz="33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ro-RO" sz="33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vi-VN" sz="33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Compania are o echipă de </a:t>
            </a:r>
            <a:r>
              <a:rPr lang="en-US" sz="33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680</a:t>
            </a:r>
            <a:r>
              <a:rPr lang="vi-VN" sz="33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de angajați, reușind să atragă constant fonduri europene și să dezvolte proiecte de anvergură.</a:t>
            </a:r>
          </a:p>
          <a:p>
            <a:pPr marL="0" indent="0">
              <a:buNone/>
            </a:pPr>
            <a:endParaRPr lang="ro-RO" sz="23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565149" y="7010400"/>
            <a:ext cx="8013701" cy="838200"/>
          </a:xfrm>
          <a:prstGeom prst="rect">
            <a:avLst/>
          </a:prstGeom>
        </p:spPr>
        <p:txBody>
          <a:bodyPr vert="horz" lIns="104502" tIns="52250" rIns="104502" bIns="52250" rtlCol="0">
            <a:noAutofit/>
          </a:bodyPr>
          <a:lstStyle>
            <a:lvl1pPr marL="391880" indent="-391880" algn="l" defTabSz="104501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49073" indent="-326566" algn="l" defTabSz="1045013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3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306266" indent="-261254" algn="l" defTabSz="104501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828772" indent="-261254" algn="l" defTabSz="1045013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351279" indent="-261254" algn="l" defTabSz="1045013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873786" indent="-261254" algn="l" defTabSz="104501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96292" indent="-261254" algn="l" defTabSz="104501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918799" indent="-261254" algn="l" defTabSz="104501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441305" indent="-261254" algn="l" defTabSz="104501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vi-VN" sz="22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Subtitle 2"/>
          <p:cNvSpPr txBox="1">
            <a:spLocks/>
          </p:cNvSpPr>
          <p:nvPr/>
        </p:nvSpPr>
        <p:spPr>
          <a:xfrm>
            <a:off x="533400" y="8610600"/>
            <a:ext cx="2133600" cy="381000"/>
          </a:xfrm>
          <a:prstGeom prst="rect">
            <a:avLst/>
          </a:prstGeom>
        </p:spPr>
        <p:txBody>
          <a:bodyPr vert="horz" lIns="104502" tIns="52250" rIns="104502" bIns="52250" rtlCol="0">
            <a:normAutofit/>
          </a:bodyPr>
          <a:lstStyle>
            <a:lvl1pPr marL="0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3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22507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3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045013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567520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90026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612533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3135039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657546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4180051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it-IT" sz="16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0269.962 int</a:t>
            </a:r>
            <a:r>
              <a:rPr lang="ro-RO" sz="16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r>
              <a:rPr lang="it-IT" sz="16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166</a:t>
            </a:r>
            <a:r>
              <a:rPr lang="ro-RO" sz="16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;117</a:t>
            </a:r>
            <a:endParaRPr lang="ro-RO" sz="16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Subtitle 2"/>
          <p:cNvSpPr txBox="1">
            <a:spLocks/>
          </p:cNvSpPr>
          <p:nvPr/>
        </p:nvSpPr>
        <p:spPr>
          <a:xfrm>
            <a:off x="6477000" y="8534400"/>
            <a:ext cx="2133600" cy="468086"/>
          </a:xfrm>
          <a:prstGeom prst="rect">
            <a:avLst/>
          </a:prstGeom>
        </p:spPr>
        <p:txBody>
          <a:bodyPr vert="horz" lIns="104502" tIns="52250" rIns="104502" bIns="52250" rtlCol="0">
            <a:normAutofit fontScale="92500"/>
          </a:bodyPr>
          <a:lstStyle>
            <a:lvl1pPr marL="0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3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22507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3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045013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567520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90026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612533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3135039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657546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4180051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it-IT" sz="16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personal@apacansb.ro</a:t>
            </a:r>
            <a:endParaRPr lang="ro-RO" sz="16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6F27595F-0D90-41BC-A425-78B12198E7E4}"/>
              </a:ext>
            </a:extLst>
          </p:cNvPr>
          <p:cNvSpPr txBox="1"/>
          <p:nvPr/>
        </p:nvSpPr>
        <p:spPr>
          <a:xfrm>
            <a:off x="457199" y="6598503"/>
            <a:ext cx="8318501" cy="166199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o-RO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 marL="457200" algn="just"/>
            <a:r>
              <a:rPr lang="ro-RO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Cererile tip de participare la concurs se completează și se depun online la adresa de 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</a:t>
            </a:r>
            <a:r>
              <a:rPr lang="ro-RO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mail: </a:t>
            </a:r>
            <a:r>
              <a:rPr lang="ro-RO" sz="1800" u="none" strike="noStrike" dirty="0">
                <a:solidFill>
                  <a:srgbClr val="0068D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hlinkClick r:id="rId3"/>
              </a:rPr>
              <a:t>personal@apacansb.ro</a:t>
            </a:r>
            <a:r>
              <a:rPr lang="ro-RO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sau la </a:t>
            </a:r>
            <a:r>
              <a:rPr lang="ro-RO" sz="1800" b="1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sediul </a:t>
            </a:r>
            <a:r>
              <a:rPr lang="ro-RO" sz="1800" b="1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societăţii</a:t>
            </a:r>
            <a:r>
              <a:rPr lang="ro-RO" sz="1800" b="1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o-RO" sz="1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în</a:t>
            </a:r>
            <a:r>
              <a:rPr lang="ro-RO" sz="1800" b="1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o-RO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Sibiu, str. Eschil nr.6, Serv. Resurse Umane, împreună cu CV, copie diplomă/acte studii </a:t>
            </a:r>
            <a:r>
              <a:rPr lang="ro-RO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şi</a:t>
            </a:r>
            <a:r>
              <a:rPr lang="ro-RO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o-RO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adeverinţa</a:t>
            </a:r>
            <a:r>
              <a:rPr lang="ro-RO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medicală de la medicul de familie. Termen depunere: </a:t>
            </a:r>
            <a:r>
              <a:rPr lang="ro-RO" sz="1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23</a:t>
            </a:r>
            <a:r>
              <a:rPr lang="ro-RO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.10.2023</a:t>
            </a:r>
          </a:p>
          <a:p>
            <a:pPr marL="457200" algn="just"/>
            <a:r>
              <a:rPr lang="ro-RO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Relaţii</a:t>
            </a:r>
            <a:r>
              <a:rPr lang="ro-RO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suplimentare la tel. 0269/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962</a:t>
            </a:r>
            <a:r>
              <a:rPr lang="ro-RO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(int.11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7;</a:t>
            </a:r>
            <a:r>
              <a:rPr lang="ro-RO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166).</a:t>
            </a:r>
          </a:p>
        </p:txBody>
      </p:sp>
    </p:spTree>
    <p:extLst>
      <p:ext uri="{BB962C8B-B14F-4D97-AF65-F5344CB8AC3E}">
        <p14:creationId xmlns:p14="http://schemas.microsoft.com/office/powerpoint/2010/main" val="10581832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850</TotalTime>
  <Words>305</Words>
  <Application>Microsoft Office PowerPoint</Application>
  <PresentationFormat>Custom</PresentationFormat>
  <Paragraphs>32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Times New Roman</vt:lpstr>
      <vt:lpstr>Times RO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Alexandra Morar</dc:creator>
  <cp:lastModifiedBy>Nicoleta Stoica</cp:lastModifiedBy>
  <cp:revision>49</cp:revision>
  <cp:lastPrinted>2023-09-28T06:08:17Z</cp:lastPrinted>
  <dcterms:created xsi:type="dcterms:W3CDTF">2006-08-16T00:00:00Z</dcterms:created>
  <dcterms:modified xsi:type="dcterms:W3CDTF">2023-10-18T07:15:25Z</dcterms:modified>
</cp:coreProperties>
</file>